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5" r:id="rId4"/>
    <p:sldId id="269" r:id="rId5"/>
    <p:sldId id="270" r:id="rId6"/>
    <p:sldId id="274" r:id="rId7"/>
    <p:sldId id="866" r:id="rId8"/>
    <p:sldId id="729" r:id="rId9"/>
    <p:sldId id="730" r:id="rId10"/>
    <p:sldId id="731" r:id="rId11"/>
    <p:sldId id="732" r:id="rId12"/>
    <p:sldId id="733" r:id="rId13"/>
    <p:sldId id="734" r:id="rId14"/>
    <p:sldId id="867" r:id="rId15"/>
    <p:sldId id="271" r:id="rId16"/>
    <p:sldId id="868" r:id="rId17"/>
    <p:sldId id="856" r:id="rId18"/>
    <p:sldId id="869" r:id="rId19"/>
    <p:sldId id="272" r:id="rId20"/>
    <p:sldId id="266" r:id="rId21"/>
    <p:sldId id="735" r:id="rId22"/>
    <p:sldId id="736" r:id="rId23"/>
    <p:sldId id="737" r:id="rId24"/>
    <p:sldId id="738" r:id="rId25"/>
    <p:sldId id="739" r:id="rId26"/>
    <p:sldId id="740" r:id="rId27"/>
    <p:sldId id="267" r:id="rId28"/>
    <p:sldId id="273" r:id="rId29"/>
    <p:sldId id="795" r:id="rId30"/>
    <p:sldId id="260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D43"/>
    <a:srgbClr val="01956F"/>
    <a:srgbClr val="00E4AA"/>
    <a:srgbClr val="000000"/>
    <a:srgbClr val="00F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Observaciones</a:t>
            </a:r>
            <a:endParaRPr lang="es-419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399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C88-4125-A7AC-32129FBCF886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419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Hoja1!$A$2:$A$22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cat>
          <c:val>
            <c:numRef>
              <c:f>Hoja1!$B$2:$B$22</c:f>
              <c:numCache>
                <c:formatCode>General</c:formatCode>
                <c:ptCount val="21"/>
                <c:pt idx="0">
                  <c:v>56</c:v>
                </c:pt>
                <c:pt idx="1">
                  <c:v>16</c:v>
                </c:pt>
                <c:pt idx="2">
                  <c:v>5</c:v>
                </c:pt>
                <c:pt idx="3">
                  <c:v>12</c:v>
                </c:pt>
                <c:pt idx="4">
                  <c:v>2</c:v>
                </c:pt>
                <c:pt idx="5">
                  <c:v>10</c:v>
                </c:pt>
                <c:pt idx="6">
                  <c:v>8</c:v>
                </c:pt>
                <c:pt idx="7">
                  <c:v>6</c:v>
                </c:pt>
                <c:pt idx="8">
                  <c:v>2</c:v>
                </c:pt>
                <c:pt idx="9">
                  <c:v>5</c:v>
                </c:pt>
                <c:pt idx="11">
                  <c:v>8</c:v>
                </c:pt>
                <c:pt idx="12">
                  <c:v>1</c:v>
                </c:pt>
                <c:pt idx="14">
                  <c:v>5</c:v>
                </c:pt>
                <c:pt idx="16">
                  <c:v>6</c:v>
                </c:pt>
                <c:pt idx="17">
                  <c:v>3</c:v>
                </c:pt>
                <c:pt idx="18">
                  <c:v>13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8-4125-A7AC-32129FBCF8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2299952"/>
        <c:axId val="1342298512"/>
      </c:barChart>
      <c:catAx>
        <c:axId val="1342299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1342298512"/>
        <c:crosses val="autoZero"/>
        <c:auto val="1"/>
        <c:lblAlgn val="ctr"/>
        <c:lblOffset val="100"/>
        <c:noMultiLvlLbl val="0"/>
      </c:catAx>
      <c:valAx>
        <c:axId val="134229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1342299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419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0.206</cdr:x>
      <cdr:y>0.65046</cdr:y>
    </cdr:from>
    <cdr:to>
      <cdr:x>0.2344</cdr:x>
      <cdr:y>0.69245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A00B57A9-3C01-9E0C-90DA-F5CBAA1AA45D}"/>
            </a:ext>
          </a:extLst>
        </cdr:cNvPr>
        <cdr:cNvSpPr txBox="1"/>
      </cdr:nvSpPr>
      <cdr:spPr>
        <a:xfrm xmlns:a="http://schemas.openxmlformats.org/drawingml/2006/main">
          <a:off x="2166257" y="2830351"/>
          <a:ext cx="298580" cy="1827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ES" sz="1100" dirty="0"/>
            <a:t>2</a:t>
          </a:r>
          <a:endParaRPr lang="es-419" sz="1100" dirty="0"/>
        </a:p>
      </cdr:txBody>
    </cdr:sp>
  </cdr:relSizeAnchor>
  <cdr:relSizeAnchor xmlns:cdr="http://schemas.openxmlformats.org/drawingml/2006/chartDrawing">
    <cdr:from>
      <cdr:x>0.0667</cdr:x>
      <cdr:y>0.12398</cdr:y>
    </cdr:from>
    <cdr:to>
      <cdr:x>0.13413</cdr:x>
      <cdr:y>0.19471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37561E5B-2A1A-78E7-8920-F775B43E38D6}"/>
            </a:ext>
          </a:extLst>
        </cdr:cNvPr>
        <cdr:cNvSpPr txBox="1"/>
      </cdr:nvSpPr>
      <cdr:spPr>
        <a:xfrm xmlns:a="http://schemas.openxmlformats.org/drawingml/2006/main">
          <a:off x="701352" y="539467"/>
          <a:ext cx="709126" cy="3077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ES" sz="1100" dirty="0"/>
            <a:t>+14 = 70</a:t>
          </a:r>
          <a:endParaRPr lang="es-419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1CE7AAA-C957-4399-AFD2-D1F6EA104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5C6D0C1-DE56-A6A4-A54B-E820CC4DB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D47FDC8-F0A1-98AE-D706-238A59784D1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F1B081F-6E56-1E3E-CEEF-B590F3B50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A065CC73-56E8-F6D2-236D-4809CCCD1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64772212-BB7D-E7F5-A4DC-240094B272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5C152DD-2CFE-E8E1-7070-E11EB2A17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8021F59-2DAF-F5D2-3F62-1BFB9A8F0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0EA54167-E3D5-7BD2-790D-D8D0B57FF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AA2E6019-4FDB-664E-8884-0D378085E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3087C2EF-F33A-5402-A2D3-0FDA3816C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kbjrA8oW89w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bjrA8oW89w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20BA340-1266-4816-AC68-88E35BF0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6" y="835321"/>
            <a:ext cx="11409528" cy="480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2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62C1734-B6DC-44D1-BAA0-632886BC3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9" y="576612"/>
            <a:ext cx="11327642" cy="50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061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B85851-A84D-4031-AF8C-1A1F6855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13" y="504995"/>
            <a:ext cx="11091774" cy="518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11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F4971C-54F6-44DA-846E-BD481B93B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3" y="638272"/>
            <a:ext cx="11273051" cy="505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4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FDD1D55-0E58-41F3-A163-5458DC43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34" y="935486"/>
            <a:ext cx="11444132" cy="5119547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50F38B56-A6A2-4D44-B877-B6E34EFA4A0C}"/>
              </a:ext>
            </a:extLst>
          </p:cNvPr>
          <p:cNvSpPr txBox="1">
            <a:spLocks/>
          </p:cNvSpPr>
          <p:nvPr/>
        </p:nvSpPr>
        <p:spPr>
          <a:xfrm>
            <a:off x="838200" y="427882"/>
            <a:ext cx="10515600" cy="6239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Modelo Desarrollado de Gestión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04152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82C81-D6D8-577D-EEB4-00B55629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Programa de Solución de Problemas Sistemático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7E8590-9A04-F566-28CB-C957C12F4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95310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75ED7-3E2B-8120-0021-70060051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Programa de eliminación de defectos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D4ABC3-6696-86F2-F32D-3BC17F55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828800"/>
            <a:ext cx="5984650" cy="4351337"/>
          </a:xfrm>
        </p:spPr>
        <p:txBody>
          <a:bodyPr/>
          <a:lstStyle/>
          <a:p>
            <a:r>
              <a:rPr lang="es-PE" dirty="0"/>
              <a:t>Un programa de eliminación de defectos genera un cambio cultural en las organizaciones</a:t>
            </a:r>
          </a:p>
          <a:p>
            <a:r>
              <a:rPr lang="es-PE" dirty="0"/>
              <a:t>El involucramiento del área de mantenimiento en buscar soluciones sostenibles en el tiempo es clave para mejorar el desempeño</a:t>
            </a:r>
          </a:p>
          <a:p>
            <a:pPr marL="0" indent="0">
              <a:buNone/>
            </a:pPr>
            <a:r>
              <a:rPr lang="es-419" dirty="0">
                <a:hlinkClick r:id="rId2"/>
              </a:rPr>
              <a:t>https://youtu.be/kbjrA8oW89w</a:t>
            </a:r>
            <a:endParaRPr lang="es-41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B1EE63-E060-FE71-5736-A3E94B07D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485" y="1993038"/>
            <a:ext cx="25908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36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s multimedia en línea 3" title="How a defect elimination program works and why it could work for you">
            <a:hlinkClick r:id="" action="ppaction://media"/>
            <a:extLst>
              <a:ext uri="{FF2B5EF4-FFF2-40B4-BE49-F238E27FC236}">
                <a16:creationId xmlns:a16="http://schemas.microsoft.com/office/drawing/2014/main" id="{6E10B358-ECDD-B5D7-0F74-8418C51B9A7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9113" y="1828800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0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67900-EB0E-FBE7-4861-9FE645FC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B7CA28-A3EE-A749-0EC3-F9D54EEDB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Involucrar a toda la organización</a:t>
            </a:r>
          </a:p>
          <a:p>
            <a:r>
              <a:rPr lang="es-ES" dirty="0"/>
              <a:t>Operadores y técnicos deben de trabajar juntos</a:t>
            </a:r>
          </a:p>
          <a:p>
            <a:r>
              <a:rPr lang="es-ES" dirty="0"/>
              <a:t>Alertas tempranas y solución diligente</a:t>
            </a:r>
          </a:p>
          <a:p>
            <a:r>
              <a:rPr lang="es-ES" dirty="0"/>
              <a:t>Identificar los bloqueos y solucionarlos</a:t>
            </a:r>
          </a:p>
          <a:p>
            <a:r>
              <a:rPr lang="es-ES" dirty="0"/>
              <a:t>Arreglar antes que automatizar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48699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D689B-4369-D38C-814F-6038583B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 de la Productividad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3B41FA-CF47-9111-2596-572F419F5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334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904948" y="2423937"/>
            <a:ext cx="634180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6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Supervisión de</a:t>
            </a:r>
          </a:p>
          <a:p>
            <a:pPr algn="ctr"/>
            <a:r>
              <a:rPr lang="es-ES" sz="66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Mantenimiento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26249" y="1401509"/>
            <a:ext cx="38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CURSO DE ESPECIALIZACION</a:t>
            </a:r>
          </a:p>
        </p:txBody>
      </p:sp>
    </p:spTree>
    <p:extLst>
      <p:ext uri="{BB962C8B-B14F-4D97-AF65-F5344CB8AC3E}">
        <p14:creationId xmlns:p14="http://schemas.microsoft.com/office/powerpoint/2010/main" val="182561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1432D-499E-BA32-D076-1D249659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El tiempo de llave como medida de productividad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332962-25C4-F508-8101-9F2F5F1EF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828801"/>
            <a:ext cx="10695116" cy="1325562"/>
          </a:xfrm>
        </p:spPr>
        <p:txBody>
          <a:bodyPr/>
          <a:lstStyle/>
          <a:p>
            <a:r>
              <a:rPr lang="es-PE" dirty="0"/>
              <a:t>Tiempo de Llave o </a:t>
            </a:r>
            <a:r>
              <a:rPr lang="es-PE" dirty="0" err="1"/>
              <a:t>Wrench</a:t>
            </a:r>
            <a:r>
              <a:rPr lang="es-PE" dirty="0"/>
              <a:t> Time (W)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PE" sz="2400" dirty="0"/>
              <a:t>W = </a:t>
            </a:r>
            <a:r>
              <a:rPr lang="es-PE" sz="2400" u="sng" dirty="0"/>
              <a:t>Horas de trabajo haciendo tareas de mantenimiento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dirty="0"/>
              <a:t>                                 Horas totales en planta</a:t>
            </a:r>
            <a:endParaRPr lang="es-419" sz="2400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AAABE65-581B-F45D-2568-50C6EED861DF}"/>
              </a:ext>
            </a:extLst>
          </p:cNvPr>
          <p:cNvGraphicFramePr>
            <a:graphicFrameLocks noGrp="1"/>
          </p:cNvGraphicFramePr>
          <p:nvPr/>
        </p:nvGraphicFramePr>
        <p:xfrm>
          <a:off x="160389" y="3063242"/>
          <a:ext cx="10794123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868">
                  <a:extLst>
                    <a:ext uri="{9D8B030D-6E8A-4147-A177-3AD203B41FA5}">
                      <a16:colId xmlns:a16="http://schemas.microsoft.com/office/drawing/2014/main" val="4214544569"/>
                    </a:ext>
                  </a:extLst>
                </a:gridCol>
                <a:gridCol w="893379">
                  <a:extLst>
                    <a:ext uri="{9D8B030D-6E8A-4147-A177-3AD203B41FA5}">
                      <a16:colId xmlns:a16="http://schemas.microsoft.com/office/drawing/2014/main" val="3433458293"/>
                    </a:ext>
                  </a:extLst>
                </a:gridCol>
                <a:gridCol w="956442">
                  <a:extLst>
                    <a:ext uri="{9D8B030D-6E8A-4147-A177-3AD203B41FA5}">
                      <a16:colId xmlns:a16="http://schemas.microsoft.com/office/drawing/2014/main" val="3880473988"/>
                    </a:ext>
                  </a:extLst>
                </a:gridCol>
                <a:gridCol w="2301765">
                  <a:extLst>
                    <a:ext uri="{9D8B030D-6E8A-4147-A177-3AD203B41FA5}">
                      <a16:colId xmlns:a16="http://schemas.microsoft.com/office/drawing/2014/main" val="3606082161"/>
                    </a:ext>
                  </a:extLst>
                </a:gridCol>
                <a:gridCol w="1292773">
                  <a:extLst>
                    <a:ext uri="{9D8B030D-6E8A-4147-A177-3AD203B41FA5}">
                      <a16:colId xmlns:a16="http://schemas.microsoft.com/office/drawing/2014/main" val="3661766192"/>
                    </a:ext>
                  </a:extLst>
                </a:gridCol>
                <a:gridCol w="1387365">
                  <a:extLst>
                    <a:ext uri="{9D8B030D-6E8A-4147-A177-3AD203B41FA5}">
                      <a16:colId xmlns:a16="http://schemas.microsoft.com/office/drawing/2014/main" val="189600666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4109158782"/>
                    </a:ext>
                  </a:extLst>
                </a:gridCol>
                <a:gridCol w="798786">
                  <a:extLst>
                    <a:ext uri="{9D8B030D-6E8A-4147-A177-3AD203B41FA5}">
                      <a16:colId xmlns:a16="http://schemas.microsoft.com/office/drawing/2014/main" val="2233130202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4235898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E" sz="1200" b="0" dirty="0"/>
                        <a:t>Almuerzo</a:t>
                      </a:r>
                      <a:endParaRPr lang="es-419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b="0" dirty="0"/>
                        <a:t>Descanso</a:t>
                      </a:r>
                      <a:endParaRPr lang="es-419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b="0" dirty="0"/>
                        <a:t>Reuniones</a:t>
                      </a:r>
                      <a:endParaRPr lang="es-419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b="0" dirty="0"/>
                        <a:t>Trabajo en Máquina</a:t>
                      </a:r>
                      <a:endParaRPr lang="es-419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b="0" dirty="0"/>
                        <a:t>Entrenamiento</a:t>
                      </a:r>
                      <a:endParaRPr lang="es-419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b="0" dirty="0"/>
                        <a:t>Traslados</a:t>
                      </a:r>
                      <a:endParaRPr lang="es-419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b="0" dirty="0"/>
                        <a:t>Preparación de materiales</a:t>
                      </a:r>
                      <a:endParaRPr lang="es-419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b="0" dirty="0"/>
                        <a:t>Esperas</a:t>
                      </a:r>
                      <a:endParaRPr lang="es-419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b="0" dirty="0"/>
                        <a:t>Informe</a:t>
                      </a:r>
                      <a:endParaRPr lang="es-419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45941"/>
                  </a:ext>
                </a:extLst>
              </a:tr>
            </a:tbl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B49329D-BD6E-069D-2E1D-1C5AEBC07164}"/>
              </a:ext>
            </a:extLst>
          </p:cNvPr>
          <p:cNvSpPr txBox="1">
            <a:spLocks/>
          </p:cNvSpPr>
          <p:nvPr/>
        </p:nvSpPr>
        <p:spPr>
          <a:xfrm>
            <a:off x="259396" y="3726348"/>
            <a:ext cx="10695116" cy="2766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2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400" dirty="0"/>
              <a:t>Empresa sin planificación: W = 25 – 30%</a:t>
            </a:r>
          </a:p>
          <a:p>
            <a:r>
              <a:rPr lang="es-PE" sz="2400" dirty="0"/>
              <a:t>Empresa con planificación: W = 45 – 55%</a:t>
            </a:r>
          </a:p>
          <a:p>
            <a:r>
              <a:rPr lang="es-419" sz="2400" dirty="0"/>
              <a:t>20 técnicos x 8 h/día x 6 días x 30% = 288 HH</a:t>
            </a:r>
          </a:p>
          <a:p>
            <a:r>
              <a:rPr lang="es-419" sz="2400" dirty="0"/>
              <a:t>19 técnicos x 8 h/día x 6 días x 45% = 410.4 HH = 42% de incremento.</a:t>
            </a:r>
          </a:p>
          <a:p>
            <a:r>
              <a:rPr lang="es-419" sz="2400" dirty="0"/>
              <a:t>!Es como si tuviera 28 personas en lugar de 20!</a:t>
            </a:r>
          </a:p>
        </p:txBody>
      </p:sp>
    </p:spTree>
    <p:extLst>
      <p:ext uri="{BB962C8B-B14F-4D97-AF65-F5344CB8AC3E}">
        <p14:creationId xmlns:p14="http://schemas.microsoft.com/office/powerpoint/2010/main" val="243848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2CB72-1BD3-0891-4953-F8386A8E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Midiendo el tiempo de llave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42CABD-154A-9E37-E872-0B962E140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Errores al medirlo:</a:t>
            </a:r>
          </a:p>
          <a:p>
            <a:pPr lvl="1"/>
            <a:r>
              <a:rPr lang="es-ES" dirty="0" err="1"/>
              <a:t>Autorreporte</a:t>
            </a:r>
            <a:r>
              <a:rPr lang="es-ES" dirty="0"/>
              <a:t>: Normalmente va a salir 70% o más, no miden pequeños retrasos, no es estandarizable</a:t>
            </a:r>
          </a:p>
          <a:p>
            <a:pPr lvl="1"/>
            <a:r>
              <a:rPr lang="es-ES" dirty="0"/>
              <a:t>Seguir a las personas: Normalmente sale más del 50%, las personas no hacen las cosas como normalmente las harían</a:t>
            </a:r>
          </a:p>
          <a:p>
            <a:pPr lvl="1"/>
            <a:r>
              <a:rPr lang="es-419" dirty="0"/>
              <a:t>Sólo realizarla en el campo: Normalmente sale más de 50%, sólo mide retrasos en el área de trabajo</a:t>
            </a:r>
          </a:p>
          <a:p>
            <a:r>
              <a:rPr lang="es-419" dirty="0"/>
              <a:t>Es recomendable medirlo mediante observaciones de manera estadística.</a:t>
            </a:r>
          </a:p>
        </p:txBody>
      </p:sp>
    </p:spTree>
    <p:extLst>
      <p:ext uri="{BB962C8B-B14F-4D97-AF65-F5344CB8AC3E}">
        <p14:creationId xmlns:p14="http://schemas.microsoft.com/office/powerpoint/2010/main" val="239405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6D312-9000-B4DD-6DFF-86438E18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FAA638-A166-7683-F88D-656A365C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Determinar categorías</a:t>
            </a:r>
          </a:p>
          <a:p>
            <a:r>
              <a:rPr lang="es-ES" dirty="0"/>
              <a:t>Asumir que el % de observaciones es el % del tiempo</a:t>
            </a:r>
          </a:p>
          <a:p>
            <a:r>
              <a:rPr lang="es-ES" dirty="0"/>
              <a:t>Determinar un periodo representativo</a:t>
            </a:r>
          </a:p>
          <a:p>
            <a:r>
              <a:rPr lang="es-ES" dirty="0"/>
              <a:t>Determinar el número de observaciones para un margen de error aceptable (MOE)</a:t>
            </a:r>
          </a:p>
          <a:p>
            <a:r>
              <a:rPr lang="es-ES" dirty="0"/>
              <a:t>Usar formatos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032278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5F67B-7435-473B-A81E-6A6CAFD0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Categorías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3ADEB6-794A-75B9-E519-AC13671E6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/>
              <a:t>Trabajo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Desplazamiento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Preparación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Asignación de trabajo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Reporte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Obtener Materiales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Obtener Herramientas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Obtener Instrucciones Adicionales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Retrasos por habilitación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Interferencia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Esperando por limpieza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Esperando por Operador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Retraso por clima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Limpieza previa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Reuniones cortas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Entrenamiento (se excluye)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Tiempo muerto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Servicios higiénicos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Descansos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Tiempos personales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No se pudo contar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907524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813D5-8222-3D3C-5371-4A87CA8D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43130-6C54-D817-2D39-C03E0F6FD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Periodo representativo: 1 semana</a:t>
            </a:r>
          </a:p>
          <a:p>
            <a:r>
              <a:rPr lang="es-ES" dirty="0"/>
              <a:t>Observaciones: 160 observaciones por una semana en periodos de 30 minutos</a:t>
            </a:r>
          </a:p>
          <a:p>
            <a:r>
              <a:rPr lang="es-ES" dirty="0"/>
              <a:t>Seleccionar una lista de trabajadores y realizar un esquema de seguimiento cada día</a:t>
            </a:r>
          </a:p>
          <a:p>
            <a:r>
              <a:rPr lang="es-ES" dirty="0"/>
              <a:t>En un periodo de 8 horas, 2 observaciones cada media hora, serían 32 observaciones al día, en 5 días son 160 observaciones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121399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4308B10-40BE-A932-5B46-F84AAB3D80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037349"/>
          <a:ext cx="10113576" cy="533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197">
                  <a:extLst>
                    <a:ext uri="{9D8B030D-6E8A-4147-A177-3AD203B41FA5}">
                      <a16:colId xmlns:a16="http://schemas.microsoft.com/office/drawing/2014/main" val="1120807064"/>
                    </a:ext>
                  </a:extLst>
                </a:gridCol>
                <a:gridCol w="1264197">
                  <a:extLst>
                    <a:ext uri="{9D8B030D-6E8A-4147-A177-3AD203B41FA5}">
                      <a16:colId xmlns:a16="http://schemas.microsoft.com/office/drawing/2014/main" val="2696126127"/>
                    </a:ext>
                  </a:extLst>
                </a:gridCol>
                <a:gridCol w="1264197">
                  <a:extLst>
                    <a:ext uri="{9D8B030D-6E8A-4147-A177-3AD203B41FA5}">
                      <a16:colId xmlns:a16="http://schemas.microsoft.com/office/drawing/2014/main" val="196722944"/>
                    </a:ext>
                  </a:extLst>
                </a:gridCol>
                <a:gridCol w="1264197">
                  <a:extLst>
                    <a:ext uri="{9D8B030D-6E8A-4147-A177-3AD203B41FA5}">
                      <a16:colId xmlns:a16="http://schemas.microsoft.com/office/drawing/2014/main" val="2659385284"/>
                    </a:ext>
                  </a:extLst>
                </a:gridCol>
                <a:gridCol w="1264197">
                  <a:extLst>
                    <a:ext uri="{9D8B030D-6E8A-4147-A177-3AD203B41FA5}">
                      <a16:colId xmlns:a16="http://schemas.microsoft.com/office/drawing/2014/main" val="3911046087"/>
                    </a:ext>
                  </a:extLst>
                </a:gridCol>
                <a:gridCol w="1264197">
                  <a:extLst>
                    <a:ext uri="{9D8B030D-6E8A-4147-A177-3AD203B41FA5}">
                      <a16:colId xmlns:a16="http://schemas.microsoft.com/office/drawing/2014/main" val="4049185653"/>
                    </a:ext>
                  </a:extLst>
                </a:gridCol>
                <a:gridCol w="694645">
                  <a:extLst>
                    <a:ext uri="{9D8B030D-6E8A-4147-A177-3AD203B41FA5}">
                      <a16:colId xmlns:a16="http://schemas.microsoft.com/office/drawing/2014/main" val="4072309640"/>
                    </a:ext>
                  </a:extLst>
                </a:gridCol>
                <a:gridCol w="1833749">
                  <a:extLst>
                    <a:ext uri="{9D8B030D-6E8A-4147-A177-3AD203B41FA5}">
                      <a16:colId xmlns:a16="http://schemas.microsoft.com/office/drawing/2014/main" val="1901537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Medición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Fecha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Dia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Hora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Numero de Persona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Categoría de Trabajo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OT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Observaciones</a:t>
                      </a:r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75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24/07/23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79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  <a:endParaRPr kumimoji="0" 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3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  <a:endParaRPr kumimoji="0" 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8:30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2045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93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  <a:endParaRPr kumimoji="0" 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/>
                        <a:t>8:30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2048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94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  <a:endParaRPr kumimoji="0" 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9:00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65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  <a:endParaRPr kumimoji="0" 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9:00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2033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9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7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  <a:endParaRPr kumimoji="0" 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9:30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7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2016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97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  <a:endParaRPr kumimoji="0" 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9:30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941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9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  <a:endParaRPr kumimoji="0" 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10:00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2015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90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10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  <a:endParaRPr kumimoji="0" 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10:00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2020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716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11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  <a:endParaRPr kumimoji="0" 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10:30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5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12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  <a:endParaRPr kumimoji="0" 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10:30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15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03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13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24/07/23</a:t>
                      </a:r>
                      <a:endParaRPr kumimoji="0" lang="es-419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11:00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18</a:t>
                      </a:r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419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84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273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B9B129A2-0E14-4195-F2CE-76FF0676B3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85BFCB61-A7BE-E95B-0590-E0A6FCE5BE21}"/>
              </a:ext>
            </a:extLst>
          </p:cNvPr>
          <p:cNvSpPr txBox="1"/>
          <p:nvPr/>
        </p:nvSpPr>
        <p:spPr>
          <a:xfrm>
            <a:off x="298580" y="895739"/>
            <a:ext cx="3900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 = Tiempo en maquina/tiempo total</a:t>
            </a:r>
          </a:p>
          <a:p>
            <a:r>
              <a:rPr lang="es-ES" dirty="0"/>
              <a:t>= 56/160 = 35%</a:t>
            </a:r>
          </a:p>
          <a:p>
            <a:r>
              <a:rPr lang="es-ES" dirty="0"/>
              <a:t>=70/160 = 43%</a:t>
            </a:r>
            <a:endParaRPr lang="es-419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1CA29C-B1C8-3B1A-F453-A732D2792D0D}"/>
              </a:ext>
            </a:extLst>
          </p:cNvPr>
          <p:cNvSpPr txBox="1"/>
          <p:nvPr/>
        </p:nvSpPr>
        <p:spPr>
          <a:xfrm>
            <a:off x="2090056" y="4469363"/>
            <a:ext cx="43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12</a:t>
            </a:r>
            <a:endParaRPr lang="es-419" sz="1400" dirty="0"/>
          </a:p>
        </p:txBody>
      </p:sp>
    </p:spTree>
    <p:extLst>
      <p:ext uri="{BB962C8B-B14F-4D97-AF65-F5344CB8AC3E}">
        <p14:creationId xmlns:p14="http://schemas.microsoft.com/office/powerpoint/2010/main" val="3006512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CB9ED-BB67-A3EB-C34D-EF05BE1D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Optimizando el tiempo de llave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7F430-D447-91C4-638A-72C2F3B71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/>
              <a:t>Para optimizar el tiempo de llave se tiene que trabajar en reducir los tiempos improductivos:</a:t>
            </a:r>
          </a:p>
          <a:p>
            <a:pPr lvl="1"/>
            <a:r>
              <a:rPr lang="es-PE" dirty="0"/>
              <a:t>Repuestos faltantes: llevar lo que sabes que vas a cambiar y lo que podrías requerir</a:t>
            </a:r>
          </a:p>
          <a:p>
            <a:pPr lvl="1"/>
            <a:r>
              <a:rPr lang="es-PE" dirty="0"/>
              <a:t>Herramientas faltantes: </a:t>
            </a:r>
            <a:r>
              <a:rPr lang="es-PE" dirty="0" err="1"/>
              <a:t>checklists</a:t>
            </a:r>
            <a:endParaRPr lang="es-PE" dirty="0"/>
          </a:p>
          <a:p>
            <a:pPr lvl="1"/>
            <a:r>
              <a:rPr lang="es-PE" dirty="0"/>
              <a:t>Hacer los permisos con tiempo</a:t>
            </a:r>
          </a:p>
          <a:p>
            <a:pPr lvl="1"/>
            <a:r>
              <a:rPr lang="es-PE" dirty="0"/>
              <a:t>Coordinar con operaciones las entregas</a:t>
            </a:r>
          </a:p>
          <a:p>
            <a:pPr lvl="1"/>
            <a:r>
              <a:rPr lang="es-PE" dirty="0"/>
              <a:t>Realizar una rutina de desplazamientos</a:t>
            </a:r>
          </a:p>
          <a:p>
            <a:r>
              <a:rPr lang="es-419" dirty="0"/>
              <a:t>Asimismo, es importante que se revisen los tiempos de las tareas en si para ver si pueden recortarse, para eso se aplican las técnicas de Lean como el SMED</a:t>
            </a:r>
          </a:p>
        </p:txBody>
      </p:sp>
    </p:spTree>
    <p:extLst>
      <p:ext uri="{BB962C8B-B14F-4D97-AF65-F5344CB8AC3E}">
        <p14:creationId xmlns:p14="http://schemas.microsoft.com/office/powerpoint/2010/main" val="1047757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948E9-C7DA-F4FA-C614-3BA72E6D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Optimización de las tareas de mantenimiento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97C0C6-DE71-BB51-A122-5273E8060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78273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C9283-ED2F-50BF-C726-35F0A33C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PMO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415376-944E-1265-DF0D-9A2E3C21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4468"/>
            <a:ext cx="5905500" cy="4699632"/>
          </a:xfrm>
        </p:spPr>
        <p:txBody>
          <a:bodyPr>
            <a:normAutofit/>
          </a:bodyPr>
          <a:lstStyle/>
          <a:p>
            <a:r>
              <a:rPr lang="es-419" dirty="0"/>
              <a:t>Preventive </a:t>
            </a:r>
            <a:r>
              <a:rPr lang="es-419" dirty="0" err="1"/>
              <a:t>Maintenance</a:t>
            </a:r>
            <a:r>
              <a:rPr lang="es-419" dirty="0"/>
              <a:t> </a:t>
            </a:r>
            <a:r>
              <a:rPr lang="es-419" dirty="0" err="1"/>
              <a:t>Optimization</a:t>
            </a:r>
            <a:endParaRPr lang="es-419" dirty="0"/>
          </a:p>
          <a:p>
            <a:r>
              <a:rPr lang="es-419" dirty="0"/>
              <a:t>Es una metodología para los sistemas y procesos existentes</a:t>
            </a:r>
          </a:p>
          <a:p>
            <a:pPr lvl="1"/>
            <a:r>
              <a:rPr lang="es-419" dirty="0"/>
              <a:t>Analizar los </a:t>
            </a:r>
            <a:r>
              <a:rPr lang="es-419" dirty="0" err="1"/>
              <a:t>MPs</a:t>
            </a:r>
            <a:r>
              <a:rPr lang="es-419" dirty="0"/>
              <a:t> actuales y entender que modos de falla atacan</a:t>
            </a:r>
          </a:p>
          <a:p>
            <a:pPr lvl="1"/>
            <a:r>
              <a:rPr lang="es-419" dirty="0"/>
              <a:t>Revisar las fallas actuales y ver qué se requiere para evitarlas</a:t>
            </a:r>
          </a:p>
          <a:p>
            <a:pPr lvl="1"/>
            <a:r>
              <a:rPr lang="es-419" dirty="0"/>
              <a:t>Revisar qué sistemas de seguridad pueden ocasionar fallas ocultas</a:t>
            </a:r>
          </a:p>
          <a:p>
            <a:r>
              <a:rPr lang="es-419" dirty="0"/>
              <a:t>Enfoque en optimizar la necesidad de intervenir los equipos</a:t>
            </a:r>
          </a:p>
        </p:txBody>
      </p:sp>
      <p:pic>
        <p:nvPicPr>
          <p:cNvPr id="1026" name="Picture 2" descr="Optimization of Preventive Maintenance-A Review and Analysis">
            <a:extLst>
              <a:ext uri="{FF2B5EF4-FFF2-40B4-BE49-F238E27FC236}">
                <a16:creationId xmlns:a16="http://schemas.microsoft.com/office/drawing/2014/main" id="{614ECB28-1E3E-388E-02D0-F2F85DCFF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242" y="1857375"/>
            <a:ext cx="5216816" cy="328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7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5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9" y="3611490"/>
            <a:ext cx="669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Mejora Continua en Mantenimiento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990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8246660-E6C6-8D6D-922D-32971DEFE257}"/>
              </a:ext>
            </a:extLst>
          </p:cNvPr>
          <p:cNvSpPr/>
          <p:nvPr/>
        </p:nvSpPr>
        <p:spPr>
          <a:xfrm>
            <a:off x="838200" y="1171689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del Mantenimiento</a:t>
            </a:r>
            <a:endParaRPr lang="es-419" sz="2100" kern="12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68D13EB-3A22-4AAA-111C-EB7D83382447}"/>
              </a:ext>
            </a:extLst>
          </p:cNvPr>
          <p:cNvSpPr/>
          <p:nvPr/>
        </p:nvSpPr>
        <p:spPr>
          <a:xfrm>
            <a:off x="915036" y="1229798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2">
              <a:alphaModFix amt="40000"/>
            </a:blip>
            <a:srcRect/>
            <a:stretch>
              <a:fillRect l="25987" t="-37217" r="31565" b="-7957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AD6FD99-2094-2116-D978-C02370FFCDC7}"/>
              </a:ext>
            </a:extLst>
          </p:cNvPr>
          <p:cNvSpPr/>
          <p:nvPr/>
        </p:nvSpPr>
        <p:spPr>
          <a:xfrm>
            <a:off x="838200" y="1998162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Enfoque Internacional para la Gestión y Supervisión del Mantenimiento</a:t>
            </a:r>
            <a:endParaRPr lang="es-419" sz="2100" kern="12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A15C5A8-D86A-4A3F-0F11-FBB29C0C73BA}"/>
              </a:ext>
            </a:extLst>
          </p:cNvPr>
          <p:cNvSpPr/>
          <p:nvPr/>
        </p:nvSpPr>
        <p:spPr>
          <a:xfrm>
            <a:off x="915036" y="2074999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3">
              <a:alphaModFix amt="40000"/>
            </a:blip>
            <a:srcRect/>
            <a:stretch>
              <a:fillRect l="37481" t="410" r="34911" b="-240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8EF1373-D133-698B-C6A7-95BD37017B0F}"/>
              </a:ext>
            </a:extLst>
          </p:cNvPr>
          <p:cNvSpPr/>
          <p:nvPr/>
        </p:nvSpPr>
        <p:spPr>
          <a:xfrm>
            <a:off x="838200" y="2843363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 Paradas de Planta y Trabajos en Mantenimiento</a:t>
            </a:r>
            <a:endParaRPr lang="es-419" sz="2100" kern="12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7F09223-12A5-ADD1-0E20-F702B0C2D4DA}"/>
              </a:ext>
            </a:extLst>
          </p:cNvPr>
          <p:cNvSpPr/>
          <p:nvPr/>
        </p:nvSpPr>
        <p:spPr>
          <a:xfrm>
            <a:off x="915036" y="2920200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4">
              <a:alphaModFix amt="40000"/>
            </a:blip>
            <a:srcRect/>
            <a:stretch>
              <a:fillRect l="-2529" t="-2080" r="-420" b="-67626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E703C055-5827-2739-AC71-1C93B5F48DCC}"/>
              </a:ext>
            </a:extLst>
          </p:cNvPr>
          <p:cNvSpPr/>
          <p:nvPr/>
        </p:nvSpPr>
        <p:spPr>
          <a:xfrm>
            <a:off x="838200" y="3688564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Gestión y Supervisión de KPI en Mantenimiento</a:t>
            </a:r>
            <a:endParaRPr lang="es-419" sz="2100" kern="1200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335AB05-DBA3-F91D-5FB1-C5ADDDAE1995}"/>
              </a:ext>
            </a:extLst>
          </p:cNvPr>
          <p:cNvSpPr/>
          <p:nvPr/>
        </p:nvSpPr>
        <p:spPr>
          <a:xfrm>
            <a:off x="915036" y="3765401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alphaModFix amt="40000"/>
            </a:blip>
            <a:srcRect/>
            <a:stretch>
              <a:fillRect t="-63000" b="-6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026E0CD8-52E8-8F01-24D9-7BF01D55B571}"/>
              </a:ext>
            </a:extLst>
          </p:cNvPr>
          <p:cNvSpPr/>
          <p:nvPr/>
        </p:nvSpPr>
        <p:spPr>
          <a:xfrm>
            <a:off x="838200" y="4533765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Mejora Continua en Mantenimiento</a:t>
            </a:r>
            <a:endParaRPr lang="es-419" sz="2100" kern="1200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36E4B19-4DB5-0FED-DF43-18DC29DA9505}"/>
              </a:ext>
            </a:extLst>
          </p:cNvPr>
          <p:cNvSpPr/>
          <p:nvPr/>
        </p:nvSpPr>
        <p:spPr>
          <a:xfrm>
            <a:off x="915036" y="4610602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6"/>
            <a:srcRect/>
            <a:stretch>
              <a:fillRect l="-1030" t="1875" r="-919" b="-83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4CD78C47-C2DA-1BE7-8026-6D88B1B7A654}"/>
              </a:ext>
            </a:extLst>
          </p:cNvPr>
          <p:cNvSpPr/>
          <p:nvPr/>
        </p:nvSpPr>
        <p:spPr>
          <a:xfrm>
            <a:off x="838200" y="5378966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Habilidades Blandas para la Supervisión de Personal Técnico y de Ingeniería</a:t>
            </a:r>
            <a:endParaRPr lang="es-419" sz="2100" kern="120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A76337B-F797-6A66-83C0-41576E9DFD26}"/>
              </a:ext>
            </a:extLst>
          </p:cNvPr>
          <p:cNvSpPr/>
          <p:nvPr/>
        </p:nvSpPr>
        <p:spPr>
          <a:xfrm>
            <a:off x="915036" y="5455803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7">
              <a:alphaModFix amt="40000"/>
            </a:blip>
            <a:srcRect/>
            <a:stretch>
              <a:fillRect t="-1708" r="-919" b="-57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1832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7749A-F2C1-0546-6E75-16B9F5D4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El ciclo de Deming en Mantenimiento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862189-2282-AAF7-160A-212DE6F92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2507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86D2F-C0A5-7965-A983-3DE1DE1A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Mejora continua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C71108-C8CF-9F3A-0E93-A6E67F61F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Mejora continua quiere decir que hoy voy a ser un poco mejor que ayer</a:t>
            </a:r>
          </a:p>
          <a:p>
            <a:r>
              <a:rPr lang="es-419" dirty="0"/>
              <a:t>El ciclo de Deming:</a:t>
            </a:r>
          </a:p>
          <a:p>
            <a:pPr lvl="1"/>
            <a:r>
              <a:rPr lang="es-419" dirty="0"/>
              <a:t>Planear</a:t>
            </a:r>
          </a:p>
          <a:p>
            <a:pPr lvl="1"/>
            <a:r>
              <a:rPr lang="es-419" dirty="0"/>
              <a:t>Hacer</a:t>
            </a:r>
          </a:p>
          <a:p>
            <a:pPr lvl="1"/>
            <a:r>
              <a:rPr lang="es-419" dirty="0"/>
              <a:t>Verificar</a:t>
            </a:r>
          </a:p>
          <a:p>
            <a:pPr lvl="1"/>
            <a:r>
              <a:rPr lang="es-419" dirty="0"/>
              <a:t>Actuar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39D4DE-80CB-03D9-59D5-DEBCDB8E3A93}"/>
              </a:ext>
            </a:extLst>
          </p:cNvPr>
          <p:cNvSpPr txBox="1"/>
          <p:nvPr/>
        </p:nvSpPr>
        <p:spPr>
          <a:xfrm>
            <a:off x="4298731" y="2974428"/>
            <a:ext cx="54969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Planear: Que quiero hacer, como, como lo voy a medir – </a:t>
            </a:r>
            <a:r>
              <a:rPr lang="es-ES" dirty="0" err="1"/>
              <a:t>KPIs</a:t>
            </a:r>
            <a:r>
              <a:rPr lang="es-ES" dirty="0"/>
              <a:t>, metas</a:t>
            </a:r>
          </a:p>
          <a:p>
            <a:r>
              <a:rPr lang="es-ES" dirty="0"/>
              <a:t>Hacer: Llevo el plan a la realidad</a:t>
            </a:r>
          </a:p>
          <a:p>
            <a:r>
              <a:rPr lang="es-ES" dirty="0"/>
              <a:t>Verificar: Reviso si el resultado del hacer es de acuerdo al plan:</a:t>
            </a:r>
          </a:p>
          <a:p>
            <a:r>
              <a:rPr lang="es-ES" dirty="0"/>
              <a:t>	Si</a:t>
            </a:r>
          </a:p>
          <a:p>
            <a:r>
              <a:rPr lang="es-ES" dirty="0"/>
              <a:t>	No</a:t>
            </a:r>
          </a:p>
          <a:p>
            <a:r>
              <a:rPr lang="es-ES" dirty="0"/>
              <a:t>Actuar: Si la verificación es no =&gt; acción correctiva – Si la ejecución estuvo mal o si el plan estuvo mal</a:t>
            </a:r>
          </a:p>
          <a:p>
            <a:r>
              <a:rPr lang="es-ES" dirty="0"/>
              <a:t>Si la verificación  es si =&gt; Busco maneras de mejorar los resultados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67103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dca A3 Dmaic 8d Psp What Are The Differences Problem Solving">
            <a:extLst>
              <a:ext uri="{FF2B5EF4-FFF2-40B4-BE49-F238E27FC236}">
                <a16:creationId xmlns:a16="http://schemas.microsoft.com/office/drawing/2014/main" id="{765B365F-F5FA-FCF5-36B3-F1C6DACF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179" y="1409343"/>
            <a:ext cx="6431643" cy="46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155F0C9-CEA8-DD75-B6C7-C95F13AB1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6107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D04FFB9-C3BC-43C3-80FA-60F2F4F5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38" y="1065050"/>
            <a:ext cx="7615954" cy="4727902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54675C7F-78D5-45C6-86A4-27682E678996}"/>
              </a:ext>
            </a:extLst>
          </p:cNvPr>
          <p:cNvSpPr txBox="1">
            <a:spLocks/>
          </p:cNvSpPr>
          <p:nvPr/>
        </p:nvSpPr>
        <p:spPr>
          <a:xfrm>
            <a:off x="838200" y="441134"/>
            <a:ext cx="10515600" cy="6239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Modelo Simplificado de Gestión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3106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FDD1D55-0E58-41F3-A163-5458DC43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34" y="935486"/>
            <a:ext cx="11444132" cy="5119547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50F38B56-A6A2-4D44-B877-B6E34EFA4A0C}"/>
              </a:ext>
            </a:extLst>
          </p:cNvPr>
          <p:cNvSpPr txBox="1">
            <a:spLocks/>
          </p:cNvSpPr>
          <p:nvPr/>
        </p:nvSpPr>
        <p:spPr>
          <a:xfrm>
            <a:off x="838200" y="427882"/>
            <a:ext cx="10515600" cy="6239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Modelo Desarrollado de Gestión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419712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857</Words>
  <Application>Microsoft Office PowerPoint</Application>
  <PresentationFormat>Panorámica</PresentationFormat>
  <Paragraphs>211</Paragraphs>
  <Slides>30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Prompt</vt:lpstr>
      <vt:lpstr>Tema de Office</vt:lpstr>
      <vt:lpstr>Presentación de PowerPoint</vt:lpstr>
      <vt:lpstr>Presentación de PowerPoint</vt:lpstr>
      <vt:lpstr>Módulo 5</vt:lpstr>
      <vt:lpstr>Presentación de PowerPoint</vt:lpstr>
      <vt:lpstr>El ciclo de Deming en Mantenimiento</vt:lpstr>
      <vt:lpstr>Mejora continua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Programa de Solución de Problemas Sistemático</vt:lpstr>
      <vt:lpstr>Programa de eliminación de defectos</vt:lpstr>
      <vt:lpstr>Presentación de PowerPoint</vt:lpstr>
      <vt:lpstr>Presentación de PowerPoint</vt:lpstr>
      <vt:lpstr>Optimización de la Productividad</vt:lpstr>
      <vt:lpstr>El tiempo de llave como medida de productividad</vt:lpstr>
      <vt:lpstr>Midiendo el tiempo de llave</vt:lpstr>
      <vt:lpstr>Pasos</vt:lpstr>
      <vt:lpstr>Categorías</vt:lpstr>
      <vt:lpstr>Presentación de PowerPoint</vt:lpstr>
      <vt:lpstr>Presentación de PowerPoint</vt:lpstr>
      <vt:lpstr>Presentación de PowerPoint</vt:lpstr>
      <vt:lpstr>Optimizando el tiempo de llave</vt:lpstr>
      <vt:lpstr>Optimización de las tareas de mantenimiento</vt:lpstr>
      <vt:lpstr>PMO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Manuel Ricardo Belaochaga Agurto</cp:lastModifiedBy>
  <cp:revision>9</cp:revision>
  <dcterms:created xsi:type="dcterms:W3CDTF">2022-04-19T18:02:09Z</dcterms:created>
  <dcterms:modified xsi:type="dcterms:W3CDTF">2023-07-30T23:35:08Z</dcterms:modified>
</cp:coreProperties>
</file>